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9" r:id="rId4"/>
    <p:sldId id="258"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78FD241-F65B-480D-B141-AE222C39CD25}" type="datetimeFigureOut">
              <a:rPr lang="fr-FR" smtClean="0"/>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3064945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8FD241-F65B-480D-B141-AE222C39CD25}" type="datetimeFigureOut">
              <a:rPr lang="fr-FR" smtClean="0"/>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157608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8FD241-F65B-480D-B141-AE222C39CD25}" type="datetimeFigureOut">
              <a:rPr lang="fr-FR" smtClean="0"/>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426063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8FD241-F65B-480D-B141-AE222C39CD25}" type="datetimeFigureOut">
              <a:rPr lang="fr-FR" smtClean="0"/>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101641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378FD241-F65B-480D-B141-AE222C39CD25}" type="datetimeFigureOut">
              <a:rPr lang="fr-FR" smtClean="0"/>
              <a:t>04/02/2021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133891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78FD241-F65B-480D-B141-AE222C39CD25}" type="datetimeFigureOut">
              <a:rPr lang="fr-FR" smtClean="0"/>
              <a:t>04/02/2021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178555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78FD241-F65B-480D-B141-AE222C39CD25}" type="datetimeFigureOut">
              <a:rPr lang="fr-FR" smtClean="0"/>
              <a:t>04/02/2021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31459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78FD241-F65B-480D-B141-AE222C39CD25}" type="datetimeFigureOut">
              <a:rPr lang="fr-FR" smtClean="0"/>
              <a:t>04/02/2021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122065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8FD241-F65B-480D-B141-AE222C39CD25}" type="datetimeFigureOut">
              <a:rPr lang="fr-FR" smtClean="0"/>
              <a:t>04/02/2021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3411789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78FD241-F65B-480D-B141-AE222C39CD25}" type="datetimeFigureOut">
              <a:rPr lang="fr-FR" smtClean="0"/>
              <a:t>04/02/2021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69921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78FD241-F65B-480D-B141-AE222C39CD25}" type="datetimeFigureOut">
              <a:rPr lang="fr-FR" smtClean="0"/>
              <a:t>04/02/2021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15D9D3-DBFF-43F7-A66A-7585AD3C1C10}" type="slidenum">
              <a:rPr lang="fr-FR" smtClean="0"/>
              <a:t>‹N°›</a:t>
            </a:fld>
            <a:endParaRPr lang="fr-FR"/>
          </a:p>
        </p:txBody>
      </p:sp>
    </p:spTree>
    <p:extLst>
      <p:ext uri="{BB962C8B-B14F-4D97-AF65-F5344CB8AC3E}">
        <p14:creationId xmlns:p14="http://schemas.microsoft.com/office/powerpoint/2010/main" val="3892235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FD241-F65B-480D-B141-AE222C39CD25}" type="datetimeFigureOut">
              <a:rPr lang="fr-FR" smtClean="0"/>
              <a:t>04/02/2021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5D9D3-DBFF-43F7-A66A-7585AD3C1C10}" type="slidenum">
              <a:rPr lang="fr-FR" smtClean="0"/>
              <a:t>‹N°›</a:t>
            </a:fld>
            <a:endParaRPr lang="fr-FR"/>
          </a:p>
        </p:txBody>
      </p:sp>
    </p:spTree>
    <p:extLst>
      <p:ext uri="{BB962C8B-B14F-4D97-AF65-F5344CB8AC3E}">
        <p14:creationId xmlns:p14="http://schemas.microsoft.com/office/powerpoint/2010/main" val="1615192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psorel@parisnanterre.fr" TargetMode="External"/><Relationship Id="rId2" Type="http://schemas.openxmlformats.org/officeDocument/2006/relationships/hyperlink" Target="https://polemlivre.parisnanterre.fr/dut-licences-pro-iut/licence-pro-bibliothequ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5887" y="1903615"/>
            <a:ext cx="10325049" cy="3093258"/>
          </a:xfrm>
          <a:prstGeom prst="rect">
            <a:avLst/>
          </a:prstGeom>
        </p:spPr>
      </p:pic>
    </p:spTree>
    <p:extLst>
      <p:ext uri="{BB962C8B-B14F-4D97-AF65-F5344CB8AC3E}">
        <p14:creationId xmlns:p14="http://schemas.microsoft.com/office/powerpoint/2010/main" val="382254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effectLst>
                  <a:outerShdw blurRad="38100" dist="38100" dir="2700000" algn="tl">
                    <a:srgbClr val="000000">
                      <a:alpha val="43137"/>
                    </a:srgbClr>
                  </a:outerShdw>
                </a:effectLst>
                <a:latin typeface="Bodoni MT Black" panose="02070A03080606020203" pitchFamily="18" charset="0"/>
              </a:rPr>
              <a:t>Qui peut suivre la formation ?</a:t>
            </a:r>
          </a:p>
        </p:txBody>
      </p:sp>
      <p:sp>
        <p:nvSpPr>
          <p:cNvPr id="3" name="Espace réservé du contenu 2"/>
          <p:cNvSpPr>
            <a:spLocks noGrp="1"/>
          </p:cNvSpPr>
          <p:nvPr>
            <p:ph idx="1"/>
          </p:nvPr>
        </p:nvSpPr>
        <p:spPr/>
        <p:txBody>
          <a:bodyPr/>
          <a:lstStyle/>
          <a:p>
            <a:r>
              <a:rPr lang="fr-FR" dirty="0">
                <a:latin typeface="Bookman Old Style" panose="02050604050505020204" pitchFamily="18" charset="0"/>
              </a:rPr>
              <a:t>Cette formation s’adresse à des étudiant(e)s titulaires d’un Bac + 2 dans le domaine des métiers du livre, ou dans un autre domaine et pouvant justifier d’une expérience professionnelle conséquente en bibliothèque. </a:t>
            </a:r>
          </a:p>
          <a:p>
            <a:endParaRPr lang="fr-FR" dirty="0">
              <a:latin typeface="Bookman Old Style" panose="02050604050505020204" pitchFamily="18" charset="0"/>
            </a:endParaRPr>
          </a:p>
          <a:p>
            <a:r>
              <a:rPr lang="fr-FR" dirty="0">
                <a:latin typeface="Bookman Old Style" panose="02050604050505020204" pitchFamily="18" charset="0"/>
              </a:rPr>
              <a:t>Cette formation est proposée : </a:t>
            </a:r>
          </a:p>
          <a:p>
            <a:pPr marL="0" indent="0">
              <a:buNone/>
            </a:pPr>
            <a:r>
              <a:rPr lang="fr-FR" dirty="0">
                <a:latin typeface="Bookman Old Style" panose="02050604050505020204" pitchFamily="18" charset="0"/>
              </a:rPr>
              <a:t>	- En formation initiale. </a:t>
            </a:r>
          </a:p>
          <a:p>
            <a:pPr marL="0" indent="0">
              <a:buNone/>
            </a:pPr>
            <a:r>
              <a:rPr lang="fr-FR" dirty="0">
                <a:latin typeface="Bookman Old Style" panose="02050604050505020204" pitchFamily="18" charset="0"/>
              </a:rPr>
              <a:t>	- En formation continue.</a:t>
            </a:r>
          </a:p>
        </p:txBody>
      </p:sp>
    </p:spTree>
    <p:extLst>
      <p:ext uri="{BB962C8B-B14F-4D97-AF65-F5344CB8AC3E}">
        <p14:creationId xmlns:p14="http://schemas.microsoft.com/office/powerpoint/2010/main" val="290903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effectLst>
                  <a:outerShdw blurRad="38100" dist="38100" dir="2700000" algn="tl">
                    <a:srgbClr val="000000">
                      <a:alpha val="43137"/>
                    </a:srgbClr>
                  </a:outerShdw>
                </a:effectLst>
                <a:latin typeface="Bodoni MT Black" panose="02070A03080606020203" pitchFamily="18" charset="0"/>
              </a:rPr>
              <a:t>Quel est son contenu ?</a:t>
            </a:r>
          </a:p>
        </p:txBody>
      </p:sp>
      <p:sp>
        <p:nvSpPr>
          <p:cNvPr id="3" name="Espace réservé du contenu 2"/>
          <p:cNvSpPr>
            <a:spLocks noGrp="1"/>
          </p:cNvSpPr>
          <p:nvPr>
            <p:ph idx="1"/>
          </p:nvPr>
        </p:nvSpPr>
        <p:spPr>
          <a:xfrm>
            <a:off x="838200" y="1825625"/>
            <a:ext cx="10515600" cy="4593648"/>
          </a:xfrm>
        </p:spPr>
        <p:txBody>
          <a:bodyPr>
            <a:noAutofit/>
          </a:bodyPr>
          <a:lstStyle/>
          <a:p>
            <a:pPr marL="0" indent="0">
              <a:buNone/>
            </a:pPr>
            <a:r>
              <a:rPr lang="fr-FR" sz="1600" dirty="0">
                <a:solidFill>
                  <a:srgbClr val="7030A0"/>
                </a:solidFill>
                <a:latin typeface="Bookman Old Style" panose="02050604050505020204" pitchFamily="18" charset="0"/>
              </a:rPr>
              <a:t>EN TERMES DE SAVOIR </a:t>
            </a:r>
          </a:p>
          <a:p>
            <a:pPr>
              <a:buFontTx/>
              <a:buChar char="-"/>
            </a:pPr>
            <a:r>
              <a:rPr lang="fr-FR" sz="1600" dirty="0">
                <a:latin typeface="Bookman Old Style" panose="02050604050505020204" pitchFamily="18" charset="0"/>
              </a:rPr>
              <a:t>Connaissance de la culture contemporaine (lettres, sciences humaines, arts visuels).</a:t>
            </a:r>
          </a:p>
          <a:p>
            <a:pPr>
              <a:buFontTx/>
              <a:buChar char="-"/>
            </a:pPr>
            <a:r>
              <a:rPr lang="fr-FR" sz="1600" dirty="0">
                <a:latin typeface="Bookman Old Style" panose="02050604050505020204" pitchFamily="18" charset="0"/>
              </a:rPr>
              <a:t>Connaissance de la production imprimée, musicale et cinématographique.</a:t>
            </a:r>
          </a:p>
          <a:p>
            <a:pPr>
              <a:buFontTx/>
              <a:buChar char="-"/>
            </a:pPr>
            <a:r>
              <a:rPr lang="fr-FR" sz="1600" dirty="0">
                <a:latin typeface="Bookman Old Style" panose="02050604050505020204" pitchFamily="18" charset="0"/>
              </a:rPr>
              <a:t>Connaissance de la production éditoriale pour la jeunesse.</a:t>
            </a:r>
          </a:p>
          <a:p>
            <a:pPr>
              <a:buFontTx/>
              <a:buChar char="-"/>
            </a:pPr>
            <a:r>
              <a:rPr lang="fr-FR" sz="1600" dirty="0">
                <a:latin typeface="Bookman Old Style" panose="02050604050505020204" pitchFamily="18" charset="0"/>
              </a:rPr>
              <a:t>Connaissance de l’histoire de l’édition.</a:t>
            </a:r>
          </a:p>
          <a:p>
            <a:pPr marL="0" indent="0">
              <a:buNone/>
            </a:pPr>
            <a:r>
              <a:rPr lang="fr-FR" sz="1600" dirty="0">
                <a:solidFill>
                  <a:srgbClr val="7030A0"/>
                </a:solidFill>
                <a:latin typeface="Bookman Old Style" panose="02050604050505020204" pitchFamily="18" charset="0"/>
              </a:rPr>
              <a:t>EN TERMES DE SAVOIR-FAIRE</a:t>
            </a:r>
          </a:p>
          <a:p>
            <a:pPr>
              <a:buFontTx/>
              <a:buChar char="-"/>
            </a:pPr>
            <a:r>
              <a:rPr lang="fr-FR" sz="1600" dirty="0">
                <a:latin typeface="Bookman Old Style" panose="02050604050505020204" pitchFamily="18" charset="0"/>
              </a:rPr>
              <a:t>Connaître tous les aspects du métier de bibliothécaire (gestion, normes de qualité, politiques documentaires, outils bibliographiques, service public, animation, communication).</a:t>
            </a:r>
          </a:p>
          <a:p>
            <a:pPr>
              <a:buFontTx/>
              <a:buChar char="-"/>
            </a:pPr>
            <a:r>
              <a:rPr lang="fr-FR" sz="1600" dirty="0">
                <a:latin typeface="Bookman Old Style" panose="02050604050505020204" pitchFamily="18" charset="0"/>
              </a:rPr>
              <a:t>Organiser le travail en bibliothèque, animer une équipe.</a:t>
            </a:r>
          </a:p>
          <a:p>
            <a:pPr>
              <a:buFontTx/>
              <a:buChar char="-"/>
            </a:pPr>
            <a:r>
              <a:rPr lang="fr-FR" sz="1600" dirty="0">
                <a:latin typeface="Bookman Old Style" panose="02050604050505020204" pitchFamily="18" charset="0"/>
              </a:rPr>
              <a:t>Savoir mettre en œuvre une politique de médiation. </a:t>
            </a:r>
          </a:p>
          <a:p>
            <a:pPr>
              <a:buFontTx/>
              <a:buChar char="-"/>
            </a:pPr>
            <a:r>
              <a:rPr lang="fr-FR" sz="1600" dirty="0">
                <a:latin typeface="Bookman Old Style" panose="02050604050505020204" pitchFamily="18" charset="0"/>
              </a:rPr>
              <a:t>Maîtriser les logiciels spécialisés, les outils internet et les techniques multimédia appliquées au métier de bibliothécaire.</a:t>
            </a:r>
          </a:p>
          <a:p>
            <a:pPr>
              <a:buFontTx/>
              <a:buChar char="-"/>
            </a:pPr>
            <a:r>
              <a:rPr lang="fr-FR" sz="1600" dirty="0">
                <a:latin typeface="Bookman Old Style" panose="02050604050505020204" pitchFamily="18" charset="0"/>
              </a:rPr>
              <a:t>Savoir communiquer en anglais, y compris l’anglais professionnel.</a:t>
            </a:r>
          </a:p>
          <a:p>
            <a:pPr marL="0" indent="0">
              <a:buNone/>
            </a:pPr>
            <a:r>
              <a:rPr lang="fr-FR" sz="1600" dirty="0">
                <a:solidFill>
                  <a:srgbClr val="7030A0"/>
                </a:solidFill>
                <a:latin typeface="Bookman Old Style" panose="02050604050505020204" pitchFamily="18" charset="0"/>
              </a:rPr>
              <a:t>STAGE de 15 semaines</a:t>
            </a:r>
          </a:p>
        </p:txBody>
      </p:sp>
    </p:spTree>
    <p:extLst>
      <p:ext uri="{BB962C8B-B14F-4D97-AF65-F5344CB8AC3E}">
        <p14:creationId xmlns:p14="http://schemas.microsoft.com/office/powerpoint/2010/main" val="2931263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effectLst>
                  <a:outerShdw blurRad="38100" dist="38100" dir="2700000" algn="tl">
                    <a:srgbClr val="000000">
                      <a:alpha val="43137"/>
                    </a:srgbClr>
                  </a:outerShdw>
                </a:effectLst>
                <a:latin typeface="Bodoni MT Black" panose="02070A03080606020203" pitchFamily="18" charset="0"/>
              </a:rPr>
              <a:t>Quels sont ses débouchés ?</a:t>
            </a:r>
          </a:p>
        </p:txBody>
      </p:sp>
      <p:sp>
        <p:nvSpPr>
          <p:cNvPr id="3" name="Espace réservé du contenu 2"/>
          <p:cNvSpPr>
            <a:spLocks noGrp="1"/>
          </p:cNvSpPr>
          <p:nvPr>
            <p:ph idx="1"/>
          </p:nvPr>
        </p:nvSpPr>
        <p:spPr/>
        <p:txBody>
          <a:bodyPr>
            <a:normAutofit/>
          </a:bodyPr>
          <a:lstStyle/>
          <a:p>
            <a:pPr marL="0" indent="0">
              <a:buNone/>
            </a:pPr>
            <a:r>
              <a:rPr lang="fr-FR" sz="2400" dirty="0">
                <a:latin typeface="Bookman Old Style" panose="02050604050505020204" pitchFamily="18" charset="0"/>
              </a:rPr>
              <a:t>La licence professionnelle forme des techniciens spécialisés, des médiateurs ou gestionnaires de secteur en bibliothèque, des bibliothécaires assistants spécialisés adaptés aux plus récentes évolutions des métiers et cumulant, grâce au stage de 15 semaines, les éléments d’une véritable première expérience professionnelle.</a:t>
            </a:r>
          </a:p>
          <a:p>
            <a:pPr marL="0" indent="0">
              <a:buNone/>
            </a:pPr>
            <a:r>
              <a:rPr lang="fr-FR" sz="2400" dirty="0">
                <a:latin typeface="Bookman Old Style" panose="02050604050505020204" pitchFamily="18" charset="0"/>
              </a:rPr>
              <a:t>Le diplôme permet d’accéder à des emplois contractuels de catégorie B ou B+. De plus, ce diplôme permet l’accès à l’ensemble de la filière bibliothèque (de la catégorie C à la catégorie A) des Fonctions publiques territoriales, Ville de Paris et d’État.</a:t>
            </a:r>
          </a:p>
        </p:txBody>
      </p:sp>
    </p:spTree>
    <p:extLst>
      <p:ext uri="{BB962C8B-B14F-4D97-AF65-F5344CB8AC3E}">
        <p14:creationId xmlns:p14="http://schemas.microsoft.com/office/powerpoint/2010/main" val="182400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effectLst>
                  <a:outerShdw blurRad="38100" dist="38100" dir="2700000" algn="tl">
                    <a:srgbClr val="000000">
                      <a:alpha val="43137"/>
                    </a:srgbClr>
                  </a:outerShdw>
                </a:effectLst>
                <a:latin typeface="Bodoni MT Black" panose="02070A03080606020203" pitchFamily="18" charset="0"/>
              </a:rPr>
              <a:t>Pour davantage d’informations</a:t>
            </a:r>
          </a:p>
        </p:txBody>
      </p:sp>
      <p:sp>
        <p:nvSpPr>
          <p:cNvPr id="3" name="Espace réservé du contenu 2"/>
          <p:cNvSpPr>
            <a:spLocks noGrp="1"/>
          </p:cNvSpPr>
          <p:nvPr>
            <p:ph idx="1"/>
          </p:nvPr>
        </p:nvSpPr>
        <p:spPr/>
        <p:txBody>
          <a:bodyPr/>
          <a:lstStyle/>
          <a:p>
            <a:pPr marL="0" indent="0">
              <a:buNone/>
            </a:pPr>
            <a:r>
              <a:rPr lang="fr-FR" dirty="0">
                <a:latin typeface="Bookman Old Style" panose="02050604050505020204" pitchFamily="18" charset="0"/>
              </a:rPr>
              <a:t>Consultez notre site internet : </a:t>
            </a:r>
          </a:p>
          <a:p>
            <a:pPr marL="0" indent="0">
              <a:buNone/>
            </a:pPr>
            <a:r>
              <a:rPr lang="fr-FR" dirty="0">
                <a:latin typeface="Bookman Old Style" panose="02050604050505020204" pitchFamily="18" charset="0"/>
                <a:hlinkClick r:id="rId2"/>
              </a:rPr>
              <a:t>https://polemlivre.parisnanterre.fr/dut-licences-pro-iut/licence-pro-bibliotheque/</a:t>
            </a:r>
            <a:endParaRPr lang="fr-FR" dirty="0">
              <a:latin typeface="Bookman Old Style" panose="02050604050505020204" pitchFamily="18" charset="0"/>
            </a:endParaRPr>
          </a:p>
          <a:p>
            <a:pPr marL="0" indent="0">
              <a:buNone/>
            </a:pPr>
            <a:endParaRPr lang="fr-FR" dirty="0">
              <a:latin typeface="Bookman Old Style" panose="02050604050505020204" pitchFamily="18" charset="0"/>
            </a:endParaRPr>
          </a:p>
          <a:p>
            <a:pPr marL="0" indent="0">
              <a:buNone/>
            </a:pPr>
            <a:r>
              <a:rPr lang="fr-FR" dirty="0">
                <a:latin typeface="Bookman Old Style" panose="02050604050505020204" pitchFamily="18" charset="0"/>
              </a:rPr>
              <a:t>Contactez la responsable, Patricia Sorel :</a:t>
            </a:r>
          </a:p>
          <a:p>
            <a:pPr marL="0" indent="0">
              <a:buNone/>
            </a:pPr>
            <a:r>
              <a:rPr lang="fr-FR" dirty="0">
                <a:latin typeface="Bookman Old Style" panose="02050604050505020204" pitchFamily="18" charset="0"/>
                <a:hlinkClick r:id="rId3"/>
              </a:rPr>
              <a:t>psorel@parisnanterre.fr</a:t>
            </a:r>
            <a:endParaRPr lang="fr-FR" dirty="0">
              <a:latin typeface="Bookman Old Style" panose="02050604050505020204" pitchFamily="18" charset="0"/>
            </a:endParaRP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952114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307</Words>
  <Application>Microsoft Office PowerPoint</Application>
  <PresentationFormat>Grand écran</PresentationFormat>
  <Paragraphs>28</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Bodoni MT Black</vt:lpstr>
      <vt:lpstr>Bookman Old Style</vt:lpstr>
      <vt:lpstr>Calibri</vt:lpstr>
      <vt:lpstr>Calibri Light</vt:lpstr>
      <vt:lpstr>Thème Office</vt:lpstr>
      <vt:lpstr>Présentation PowerPoint</vt:lpstr>
      <vt:lpstr>Qui peut suivre la formation ?</vt:lpstr>
      <vt:lpstr>Quel est son contenu ?</vt:lpstr>
      <vt:lpstr>Quels sont ses débouchés ?</vt:lpstr>
      <vt:lpstr>Pour davantage d’informations</vt:lpstr>
    </vt:vector>
  </TitlesOfParts>
  <Company>Université Paris Ouest Nanterre La Défense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Licence pro Métiers du livre  parcours Bibliothèque</dc:title>
  <dc:creator>Patricia</dc:creator>
  <cp:lastModifiedBy>Goupil Sandrine</cp:lastModifiedBy>
  <cp:revision>6</cp:revision>
  <dcterms:created xsi:type="dcterms:W3CDTF">2021-01-15T18:56:52Z</dcterms:created>
  <dcterms:modified xsi:type="dcterms:W3CDTF">2021-02-04T10:19:32Z</dcterms:modified>
</cp:coreProperties>
</file>